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1237" r:id="rId3"/>
    <p:sldId id="1238" r:id="rId4"/>
    <p:sldId id="1239" r:id="rId5"/>
    <p:sldId id="1240" r:id="rId6"/>
    <p:sldId id="1241" r:id="rId7"/>
    <p:sldId id="1242" r:id="rId8"/>
    <p:sldId id="1243" r:id="rId9"/>
    <p:sldId id="1244" r:id="rId10"/>
    <p:sldId id="1245" r:id="rId11"/>
    <p:sldId id="1246" r:id="rId12"/>
    <p:sldId id="1247" r:id="rId13"/>
  </p:sldIdLst>
  <p:sldSz cx="9144000" cy="5143500"/>
  <p:notesSz cx="9144000" cy="6858000"/>
  <p:custDataLst>
    <p:tags r:id="rId19"/>
  </p:custDataLst>
  <p:defaultTextStyle>
    <a:defPPr>
      <a:defRPr lang="zh-CN"/>
    </a:defPPr>
    <a:lvl1pPr marL="0" lvl="0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342900" lvl="1" indent="1143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685800" lvl="2" indent="2286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028700" lvl="3" indent="3429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371600" lvl="4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13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D90B17"/>
    <a:srgbClr val="E54B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/>
    <p:restoredTop sz="94660"/>
  </p:normalViewPr>
  <p:slideViewPr>
    <p:cSldViewPr snapToGrid="0" showGuides="1">
      <p:cViewPr>
        <p:scale>
          <a:sx n="101" d="100"/>
          <a:sy n="101" d="100"/>
        </p:scale>
        <p:origin x="-654" y="-384"/>
      </p:cViewPr>
      <p:guideLst>
        <p:guide orient="horz" pos="1670"/>
        <p:guide pos="29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pPr fontAlgn="base"/>
            <a:fld id="{0F9B84EA-7D68-4D60-9CB1-D50884785D1C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fontAlgn="base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0" y="0"/>
            <a:ext cx="9144000" cy="5145088"/>
          </a:xfrm>
          <a:prstGeom prst="rect">
            <a:avLst/>
          </a:prstGeom>
          <a:gradFill rotWithShape="0">
            <a:gsLst>
              <a:gs pos="0">
                <a:srgbClr val="F2F2F2"/>
              </a:gs>
              <a:gs pos="22000">
                <a:srgbClr val="F2F2F2"/>
              </a:gs>
              <a:gs pos="64999">
                <a:srgbClr val="FFFFFF"/>
              </a:gs>
              <a:gs pos="100000">
                <a:srgbClr val="D9D9D9"/>
              </a:gs>
            </a:gsLst>
            <a:lin ang="4200000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8850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8850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93"/>
            <a:ext cx="1971675" cy="435964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93"/>
            <a:ext cx="5800725" cy="435964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rcRect b="16632"/>
          <a:stretch>
            <a:fillRect/>
          </a:stretch>
        </p:blipFill>
        <p:spPr>
          <a:xfrm>
            <a:off x="7008813" y="76200"/>
            <a:ext cx="2135187" cy="47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3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75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0" y="0"/>
            <a:ext cx="9144000" cy="5035550"/>
          </a:xfrm>
          <a:prstGeom prst="rect">
            <a:avLst/>
          </a:prstGeom>
          <a:gradFill rotWithShape="0">
            <a:gsLst>
              <a:gs pos="0">
                <a:srgbClr val="F2F2F2"/>
              </a:gs>
              <a:gs pos="22000">
                <a:srgbClr val="F2F2F2"/>
              </a:gs>
              <a:gs pos="64999">
                <a:srgbClr val="FFFFFF"/>
              </a:gs>
              <a:gs pos="100000">
                <a:srgbClr val="D9D9D9"/>
              </a:gs>
            </a:gsLst>
            <a:lin ang="4200000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18288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2860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27432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200400" indent="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0965" name="图片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00" y="95250"/>
            <a:ext cx="449263" cy="6064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1" name="直接连接符 10"/>
          <p:cNvCxnSpPr/>
          <p:nvPr/>
        </p:nvCxnSpPr>
        <p:spPr>
          <a:xfrm>
            <a:off x="563563" y="552450"/>
            <a:ext cx="858043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8850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8850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6"/>
          <p:cNvPicPr>
            <a:picLocks noChangeAspect="1"/>
          </p:cNvPicPr>
          <p:nvPr userDrawn="1"/>
        </p:nvPicPr>
        <p:blipFill>
          <a:blip r:embed="rId2"/>
          <a:srcRect b="16632"/>
          <a:stretch>
            <a:fillRect/>
          </a:stretch>
        </p:blipFill>
        <p:spPr>
          <a:xfrm>
            <a:off x="0" y="3101975"/>
            <a:ext cx="9144000" cy="2043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8850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8850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75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日期占位符 1"/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3"/>
          </p:nvPr>
        </p:nvSpPr>
        <p:spPr>
          <a:xfrm>
            <a:off x="3028950" y="4768850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457950" y="4768850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093"/>
            <a:ext cx="3868340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135"/>
            <a:ext cx="3868340" cy="276392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1093"/>
            <a:ext cx="3887391" cy="61804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9135"/>
            <a:ext cx="3887391" cy="276392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00"/>
            <a:ext cx="4629150" cy="365585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321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00"/>
            <a:ext cx="4629150" cy="3655858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321"/>
            <a:ext cx="2949178" cy="28591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8195" name="Text Placeholder 2"/>
          <p:cNvSpPr>
            <a:spLocks noGrp="1"/>
          </p:cNvSpPr>
          <p:nvPr>
            <p:ph type="body"/>
          </p:nvPr>
        </p:nvSpPr>
        <p:spPr>
          <a:xfrm>
            <a:off x="628650" y="1370013"/>
            <a:ext cx="7886700" cy="32639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171450"/>
            <a:r>
              <a:rPr lang="zh-CN" altLang="en-US" dirty="0"/>
              <a:t>第二级</a:t>
            </a:r>
            <a:endParaRPr lang="zh-CN" altLang="en-US" dirty="0"/>
          </a:p>
          <a:p>
            <a:pPr lvl="2" indent="-171450"/>
            <a:r>
              <a:rPr lang="zh-CN" altLang="en-US" dirty="0"/>
              <a:t>第三级</a:t>
            </a:r>
            <a:endParaRPr lang="zh-CN" altLang="en-US" dirty="0"/>
          </a:p>
          <a:p>
            <a:pPr lvl="3" indent="-171450"/>
            <a:r>
              <a:rPr lang="zh-CN" altLang="en-US" dirty="0"/>
              <a:t>第四级</a:t>
            </a:r>
            <a:endParaRPr lang="zh-CN" altLang="en-US" dirty="0"/>
          </a:p>
          <a:p>
            <a:pPr lvl="4" indent="-17145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850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850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850"/>
            <a:ext cx="20574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4929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73550"/>
            <a:ext cx="9144000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4930" name="图片 4" descr="img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13" y="50800"/>
            <a:ext cx="3154362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4931" name="图片 2" descr="img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363" y="50800"/>
            <a:ext cx="3175000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圆角矩形标注 1"/>
          <p:cNvSpPr/>
          <p:nvPr/>
        </p:nvSpPr>
        <p:spPr>
          <a:xfrm>
            <a:off x="2027238" y="2073275"/>
            <a:ext cx="1822450" cy="89852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本人签字</a:t>
            </a:r>
            <a:r>
              <a:rPr lang="en-US" altLang="zh-CN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+</a:t>
            </a:r>
            <a:r>
              <a:rPr lang="zh-CN" altLang="en-US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本人右手食指红色手印</a:t>
            </a:r>
            <a:endParaRPr lang="zh-CN" altLang="en-US" strike="noStrike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6591300" y="128588"/>
            <a:ext cx="1822450" cy="898525"/>
          </a:xfrm>
          <a:prstGeom prst="wedgeRoundRectCallout">
            <a:avLst>
              <a:gd name="adj1" fmla="val -63096"/>
              <a:gd name="adj2" fmla="val 348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请仔细阅读本说明要求后，再填写</a:t>
            </a:r>
            <a:endParaRPr lang="zh-CN" altLang="en-US" strike="noStrike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6042025" y="2366963"/>
            <a:ext cx="1074738" cy="11113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4887913" y="2562225"/>
            <a:ext cx="523875" cy="1588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标注 7"/>
          <p:cNvSpPr/>
          <p:nvPr/>
        </p:nvSpPr>
        <p:spPr>
          <a:xfrm>
            <a:off x="7370763" y="1511300"/>
            <a:ext cx="1616075" cy="866775"/>
          </a:xfrm>
          <a:prstGeom prst="wedgeRoundRectCallout">
            <a:avLst>
              <a:gd name="adj1" fmla="val -63096"/>
              <a:gd name="adj2" fmla="val 3480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zh-CN" altLang="en-US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时间格式范例为：</a:t>
            </a:r>
            <a:endParaRPr lang="zh-CN" altLang="en-US" sz="1400" strike="noStrike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  <a:p>
            <a:pPr algn="ctr" fontAlgn="base"/>
            <a:r>
              <a:rPr lang="en-US" altLang="zh-CN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2020</a:t>
            </a:r>
            <a:r>
              <a:rPr lang="zh-CN" altLang="en-US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年</a:t>
            </a:r>
            <a:r>
              <a:rPr lang="en-US" altLang="zh-CN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09</a:t>
            </a:r>
            <a:r>
              <a:rPr lang="zh-CN" altLang="en-US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月</a:t>
            </a:r>
            <a:r>
              <a:rPr lang="en-US" altLang="zh-CN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05</a:t>
            </a:r>
            <a:r>
              <a:rPr lang="zh-CN" altLang="en-US" sz="1400" strike="noStrike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日</a:t>
            </a:r>
            <a:endParaRPr lang="zh-CN" altLang="en-US" sz="1400" strike="noStrike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414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73550"/>
            <a:ext cx="9144000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4146" name="图片 2" descr="img2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3" y="0"/>
            <a:ext cx="3284537" cy="449897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4147" name="图片 3" descr="img2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675" y="0"/>
            <a:ext cx="3073400" cy="449897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4148" name="文本框 2"/>
          <p:cNvSpPr txBox="1"/>
          <p:nvPr/>
        </p:nvSpPr>
        <p:spPr>
          <a:xfrm>
            <a:off x="3563938" y="149225"/>
            <a:ext cx="2273300" cy="3108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填写全称：如，中共</a:t>
            </a:r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学院</a:t>
            </a:r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学院学生</a:t>
            </a:r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支部委员会；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按实际宣誓时间填写，一般应在转预备后一个月内进行；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教育考察时间：每半年一次，从支部召开转预备大会开始，到预备期满提交转正申请为止；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培养教育的主要内容及方式，预备期每季度写一次；党小组意见和党支部意见，每半年填写一次。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5169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73550"/>
            <a:ext cx="9144000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5170" name="图片 3" descr="img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5" y="42863"/>
            <a:ext cx="3209925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5171" name="图片 5" descr="img2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013" y="42863"/>
            <a:ext cx="3178175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5172" name="文本框 2"/>
          <p:cNvSpPr txBox="1"/>
          <p:nvPr/>
        </p:nvSpPr>
        <p:spPr>
          <a:xfrm>
            <a:off x="3455988" y="231775"/>
            <a:ext cx="2344737" cy="32302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提出转正申请时间为预备期满当天；同纸质转正申请书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无党小组，不用填写；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征求党员和群众意见情况：经召开党内外群众座谈会，听取党内外群众意见，该同志思想觉悟高，</a:t>
            </a: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*********************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，时刻以一名共产党员的标准要求自己，一致同意</a:t>
            </a: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***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同志可以转为正式党员。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支委会审查情况：通过征求党员和群众意见，并对</a:t>
            </a: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***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同志进行严格审查，结合其预备期的思想、学习、工作、生活等表现，该同志积极学习党的理论和政策，思想觉悟高，</a:t>
            </a:r>
            <a:r>
              <a:rPr lang="en-US" altLang="zh-CN" sz="1200">
                <a:latin typeface="Calibri" panose="020F0502020204030204" pitchFamily="34" charset="0"/>
                <a:ea typeface="宋体" panose="02010600030101010101" pitchFamily="2" charset="-122"/>
              </a:rPr>
              <a:t>***********</a:t>
            </a:r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，可以召开支部大会，讨论转正事宜。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5953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73550"/>
            <a:ext cx="9144000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954" name="图片 8" descr="img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63" y="73025"/>
            <a:ext cx="3040062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5955" name="文本框 10"/>
          <p:cNvSpPr txBox="1"/>
          <p:nvPr/>
        </p:nvSpPr>
        <p:spPr>
          <a:xfrm>
            <a:off x="3079750" y="715963"/>
            <a:ext cx="338138" cy="184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6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</a:t>
            </a:r>
            <a:endParaRPr lang="en-US" altLang="zh-CN" sz="6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56" name="文本框 11"/>
          <p:cNvSpPr txBox="1"/>
          <p:nvPr/>
        </p:nvSpPr>
        <p:spPr>
          <a:xfrm>
            <a:off x="1350963" y="931863"/>
            <a:ext cx="647700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日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57" name="文本框 12"/>
          <p:cNvSpPr txBox="1"/>
          <p:nvPr/>
        </p:nvSpPr>
        <p:spPr>
          <a:xfrm>
            <a:off x="2203450" y="917575"/>
            <a:ext cx="528638" cy="182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6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600">
                <a:latin typeface="Calibri" panose="020F0502020204030204" pitchFamily="34" charset="0"/>
                <a:ea typeface="宋体" panose="02010600030101010101" pitchFamily="2" charset="-122"/>
              </a:rPr>
              <a:t>省</a:t>
            </a:r>
            <a:r>
              <a:rPr lang="zh-CN" altLang="en-US" sz="6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600">
                <a:latin typeface="Calibri" panose="020F0502020204030204" pitchFamily="34" charset="0"/>
                <a:ea typeface="宋体" panose="02010600030101010101" pitchFamily="2" charset="-122"/>
              </a:rPr>
              <a:t>市</a:t>
            </a:r>
            <a:endParaRPr lang="zh-CN" altLang="en-US" sz="6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58" name="文本框 13"/>
          <p:cNvSpPr txBox="1"/>
          <p:nvPr/>
        </p:nvSpPr>
        <p:spPr>
          <a:xfrm>
            <a:off x="4338638" y="236538"/>
            <a:ext cx="1466850" cy="398462"/>
          </a:xfrm>
          <a:prstGeom prst="rect">
            <a:avLst/>
          </a:prstGeom>
          <a:noFill/>
          <a:ln w="28575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p>
            <a:r>
              <a:rPr lang="zh-CN" altLang="en-US" sz="10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已取得的学历，如高中、大专、大学</a:t>
            </a:r>
            <a:endParaRPr lang="zh-CN" altLang="en-US" sz="10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6" name="肘形连接符 15"/>
          <p:cNvCxnSpPr/>
          <p:nvPr/>
        </p:nvCxnSpPr>
        <p:spPr>
          <a:xfrm flipV="1">
            <a:off x="3284538" y="420688"/>
            <a:ext cx="1054100" cy="588963"/>
          </a:xfrm>
          <a:prstGeom prst="bentConnector3">
            <a:avLst>
              <a:gd name="adj1" fmla="val 5003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960" name="文本框 17"/>
          <p:cNvSpPr txBox="1"/>
          <p:nvPr/>
        </p:nvSpPr>
        <p:spPr>
          <a:xfrm>
            <a:off x="1916113" y="1100138"/>
            <a:ext cx="1501775" cy="184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600">
                <a:latin typeface="Calibri" panose="020F0502020204030204" pitchFamily="34" charset="0"/>
                <a:ea typeface="宋体" panose="02010600030101010101" pitchFamily="2" charset="-122"/>
              </a:rPr>
              <a:t>郑州科技学院</a:t>
            </a:r>
            <a:r>
              <a:rPr lang="en-US" altLang="zh-CN" sz="6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</a:t>
            </a:r>
            <a:r>
              <a:rPr lang="zh-CN" altLang="en-US" sz="600">
                <a:latin typeface="Calibri" panose="020F0502020204030204" pitchFamily="34" charset="0"/>
                <a:ea typeface="宋体" panose="02010600030101010101" pitchFamily="2" charset="-122"/>
              </a:rPr>
              <a:t>学院学生</a:t>
            </a:r>
            <a:r>
              <a:rPr lang="zh-CN" altLang="en-US" sz="6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（教师）</a:t>
            </a:r>
            <a:endParaRPr lang="zh-CN" altLang="en-US" sz="6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61" name="文本框 18"/>
          <p:cNvSpPr txBox="1"/>
          <p:nvPr/>
        </p:nvSpPr>
        <p:spPr>
          <a:xfrm>
            <a:off x="1878013" y="1525588"/>
            <a:ext cx="1501775" cy="184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600">
                <a:latin typeface="Calibri" panose="020F0502020204030204" pitchFamily="34" charset="0"/>
                <a:ea typeface="宋体" panose="02010600030101010101" pitchFamily="2" charset="-122"/>
              </a:rPr>
              <a:t>同身份证上地址，书写完整，一字不差</a:t>
            </a:r>
            <a:endParaRPr lang="zh-CN" altLang="en-US" sz="6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62" name="文本框 19"/>
          <p:cNvSpPr txBox="1"/>
          <p:nvPr/>
        </p:nvSpPr>
        <p:spPr>
          <a:xfrm>
            <a:off x="1008063" y="2124075"/>
            <a:ext cx="43973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09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63" name="文本框 20"/>
          <p:cNvSpPr txBox="1"/>
          <p:nvPr/>
        </p:nvSpPr>
        <p:spPr>
          <a:xfrm>
            <a:off x="1414463" y="2124075"/>
            <a:ext cx="463550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07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64" name="文本框 21"/>
          <p:cNvSpPr txBox="1"/>
          <p:nvPr/>
        </p:nvSpPr>
        <p:spPr>
          <a:xfrm>
            <a:off x="995363" y="2292350"/>
            <a:ext cx="46513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09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65" name="文本框 22"/>
          <p:cNvSpPr txBox="1"/>
          <p:nvPr/>
        </p:nvSpPr>
        <p:spPr>
          <a:xfrm>
            <a:off x="1414463" y="2292350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07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66" name="文本框 23"/>
          <p:cNvSpPr txBox="1"/>
          <p:nvPr/>
        </p:nvSpPr>
        <p:spPr>
          <a:xfrm>
            <a:off x="1008063" y="2486025"/>
            <a:ext cx="43973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09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67" name="文本框 24"/>
          <p:cNvSpPr txBox="1"/>
          <p:nvPr/>
        </p:nvSpPr>
        <p:spPr>
          <a:xfrm>
            <a:off x="1414463" y="2486025"/>
            <a:ext cx="501650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07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68" name="文本框 25"/>
          <p:cNvSpPr txBox="1"/>
          <p:nvPr/>
        </p:nvSpPr>
        <p:spPr>
          <a:xfrm>
            <a:off x="1008063" y="2654300"/>
            <a:ext cx="520700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09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69" name="文本框 26"/>
          <p:cNvSpPr txBox="1"/>
          <p:nvPr/>
        </p:nvSpPr>
        <p:spPr>
          <a:xfrm>
            <a:off x="1414463" y="2654300"/>
            <a:ext cx="438150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至今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70" name="文本框 27"/>
          <p:cNvSpPr txBox="1"/>
          <p:nvPr/>
        </p:nvSpPr>
        <p:spPr>
          <a:xfrm>
            <a:off x="1852613" y="2124075"/>
            <a:ext cx="122713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省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县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XXXXXX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学校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（小学）学生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71" name="文本框 28"/>
          <p:cNvSpPr txBox="1"/>
          <p:nvPr/>
        </p:nvSpPr>
        <p:spPr>
          <a:xfrm>
            <a:off x="2987675" y="2125663"/>
            <a:ext cx="522288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班主任姓名</a:t>
            </a:r>
            <a:endParaRPr lang="zh-CN" altLang="en-US" sz="5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72" name="文本框 29"/>
          <p:cNvSpPr txBox="1"/>
          <p:nvPr/>
        </p:nvSpPr>
        <p:spPr>
          <a:xfrm>
            <a:off x="2987675" y="2292350"/>
            <a:ext cx="522288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班主任姓名</a:t>
            </a:r>
            <a:endParaRPr lang="zh-CN" altLang="en-US" sz="5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73" name="文本框 30"/>
          <p:cNvSpPr txBox="1"/>
          <p:nvPr/>
        </p:nvSpPr>
        <p:spPr>
          <a:xfrm>
            <a:off x="2987675" y="2460625"/>
            <a:ext cx="522288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班主任姓名</a:t>
            </a:r>
            <a:endParaRPr lang="zh-CN" altLang="en-US" sz="5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74" name="文本框 31"/>
          <p:cNvSpPr txBox="1"/>
          <p:nvPr/>
        </p:nvSpPr>
        <p:spPr>
          <a:xfrm>
            <a:off x="2987675" y="2654300"/>
            <a:ext cx="522288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辅导员姓名</a:t>
            </a:r>
            <a:endParaRPr lang="zh-CN" altLang="en-US" sz="500" b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75" name="文本框 32"/>
          <p:cNvSpPr txBox="1"/>
          <p:nvPr/>
        </p:nvSpPr>
        <p:spPr>
          <a:xfrm>
            <a:off x="1852613" y="2292350"/>
            <a:ext cx="122713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省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县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XXXXXX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学校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初中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）学生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76" name="文本框 33"/>
          <p:cNvSpPr txBox="1"/>
          <p:nvPr/>
        </p:nvSpPr>
        <p:spPr>
          <a:xfrm>
            <a:off x="1852613" y="2460625"/>
            <a:ext cx="122713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省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县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XXXXXX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学校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（高中）学生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77" name="文本框 34"/>
          <p:cNvSpPr txBox="1"/>
          <p:nvPr/>
        </p:nvSpPr>
        <p:spPr>
          <a:xfrm>
            <a:off x="1852613" y="2654300"/>
            <a:ext cx="122713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河南省郑州市</a:t>
            </a:r>
            <a:r>
              <a:rPr lang="en-US" altLang="zh-CN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XXXXXX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学院</a:t>
            </a:r>
            <a:r>
              <a:rPr lang="zh-CN" altLang="en-US" sz="500">
                <a:latin typeface="Calibri" panose="020F0502020204030204" pitchFamily="34" charset="0"/>
                <a:ea typeface="宋体" panose="02010600030101010101" pitchFamily="2" charset="-122"/>
              </a:rPr>
              <a:t>学生</a:t>
            </a:r>
            <a:endParaRPr lang="zh-CN" altLang="en-US" sz="5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5978" name="文本框 35"/>
          <p:cNvSpPr txBox="1"/>
          <p:nvPr/>
        </p:nvSpPr>
        <p:spPr>
          <a:xfrm>
            <a:off x="1792288" y="2784475"/>
            <a:ext cx="1092200" cy="2460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以下无内容</a:t>
            </a:r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）</a:t>
            </a:r>
            <a:endParaRPr lang="zh-CN" altLang="en-US" sz="10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6977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73550"/>
            <a:ext cx="9144000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6978" name="图片 56" descr="img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625" y="61913"/>
            <a:ext cx="3121025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6979" name="文本框 57"/>
          <p:cNvSpPr txBox="1"/>
          <p:nvPr/>
        </p:nvSpPr>
        <p:spPr>
          <a:xfrm>
            <a:off x="2932113" y="477838"/>
            <a:ext cx="165893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根据实际情况填写，没有的话填无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6980" name="文本框 58"/>
          <p:cNvSpPr txBox="1"/>
          <p:nvPr/>
        </p:nvSpPr>
        <p:spPr>
          <a:xfrm>
            <a:off x="3363913" y="1089025"/>
            <a:ext cx="457200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无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6981" name="文本框 59"/>
          <p:cNvSpPr txBox="1"/>
          <p:nvPr/>
        </p:nvSpPr>
        <p:spPr>
          <a:xfrm>
            <a:off x="3363913" y="1584325"/>
            <a:ext cx="457200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无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6982" name="文本框 60"/>
          <p:cNvSpPr txBox="1"/>
          <p:nvPr/>
        </p:nvSpPr>
        <p:spPr>
          <a:xfrm>
            <a:off x="3078163" y="2114550"/>
            <a:ext cx="43973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6983" name="文本框 61"/>
          <p:cNvSpPr txBox="1"/>
          <p:nvPr/>
        </p:nvSpPr>
        <p:spPr>
          <a:xfrm>
            <a:off x="3078163" y="3100388"/>
            <a:ext cx="439737" cy="168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zh-CN" altLang="en-US" sz="500" b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某</a:t>
            </a:r>
            <a:r>
              <a:rPr lang="zh-CN" altLang="en-US" sz="5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endParaRPr lang="zh-CN" altLang="en-US" sz="5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6984" name="文本框 62"/>
          <p:cNvSpPr txBox="1"/>
          <p:nvPr/>
        </p:nvSpPr>
        <p:spPr>
          <a:xfrm>
            <a:off x="292100" y="1482725"/>
            <a:ext cx="1441450" cy="50641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政治面貌分为：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群众、团员、预备党员、党员、民主党派名称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6985" name="文本框 63"/>
          <p:cNvSpPr txBox="1"/>
          <p:nvPr/>
        </p:nvSpPr>
        <p:spPr>
          <a:xfrm>
            <a:off x="290513" y="2039938"/>
            <a:ext cx="1443037" cy="922337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家庭主要成员关系分为：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父子、父女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lang="en-US" altLang="zh-CN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6986" name="文本框 64"/>
          <p:cNvSpPr txBox="1"/>
          <p:nvPr/>
        </p:nvSpPr>
        <p:spPr>
          <a:xfrm>
            <a:off x="290513" y="3019425"/>
            <a:ext cx="1443037" cy="64452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主要社会关系人员关系分为：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叔侄、舅甥、姑侄、姨甥、祖孙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66" name="直接箭头连接符 65"/>
          <p:cNvCxnSpPr>
            <a:stCxn id="126984" idx="3"/>
          </p:cNvCxnSpPr>
          <p:nvPr/>
        </p:nvCxnSpPr>
        <p:spPr>
          <a:xfrm>
            <a:off x="1733550" y="1735138"/>
            <a:ext cx="1755775" cy="207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>
            <a:stCxn id="126985" idx="3"/>
          </p:cNvCxnSpPr>
          <p:nvPr/>
        </p:nvCxnSpPr>
        <p:spPr>
          <a:xfrm flipV="1">
            <a:off x="1733550" y="2076450"/>
            <a:ext cx="927100" cy="423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箭头连接符 67"/>
          <p:cNvCxnSpPr>
            <a:stCxn id="126986" idx="3"/>
          </p:cNvCxnSpPr>
          <p:nvPr/>
        </p:nvCxnSpPr>
        <p:spPr>
          <a:xfrm flipV="1">
            <a:off x="1733550" y="3192463"/>
            <a:ext cx="889000" cy="149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990" name="图片 68" descr="img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863" y="61913"/>
            <a:ext cx="3192462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6991" name="文本框 69"/>
          <p:cNvSpPr txBox="1"/>
          <p:nvPr/>
        </p:nvSpPr>
        <p:spPr>
          <a:xfrm>
            <a:off x="6565900" y="593725"/>
            <a:ext cx="2105025" cy="2460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同入党申请书时间，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201X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9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6992" name="文本框 70"/>
          <p:cNvSpPr txBox="1"/>
          <p:nvPr/>
        </p:nvSpPr>
        <p:spPr>
          <a:xfrm>
            <a:off x="6565900" y="938213"/>
            <a:ext cx="210502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7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中共新乡医学院三全学院</a:t>
            </a:r>
            <a:r>
              <a:rPr lang="en-US" altLang="zh-CN" sz="7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</a:t>
            </a:r>
            <a:r>
              <a:rPr lang="zh-CN" altLang="en-US" sz="7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学院学生第一支部委员会</a:t>
            </a:r>
            <a:endParaRPr lang="zh-CN" altLang="en-US" sz="7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6993" name="文本框 71"/>
          <p:cNvSpPr txBox="1"/>
          <p:nvPr/>
        </p:nvSpPr>
        <p:spPr>
          <a:xfrm>
            <a:off x="6648450" y="1206500"/>
            <a:ext cx="558800" cy="2301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</a:t>
            </a:r>
            <a:endParaRPr lang="en-US" altLang="zh-CN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6994" name="文本框 73"/>
          <p:cNvSpPr txBox="1"/>
          <p:nvPr/>
        </p:nvSpPr>
        <p:spPr>
          <a:xfrm>
            <a:off x="7637463" y="1206500"/>
            <a:ext cx="1033462" cy="2301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党支部书记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6724650" y="1566863"/>
            <a:ext cx="406400" cy="279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trike="noStrike" noProof="1">
                <a:solidFill>
                  <a:srgbClr val="FF0000"/>
                </a:solidFill>
              </a:rPr>
              <a:t>1</a:t>
            </a:r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7824788" y="1566863"/>
            <a:ext cx="407988" cy="279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trike="noStrike" noProof="1">
                <a:solidFill>
                  <a:srgbClr val="FF0000"/>
                </a:solidFill>
              </a:rPr>
              <a:t>2</a:t>
            </a:r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6305550" y="2141538"/>
            <a:ext cx="419100" cy="295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trike="noStrike" noProof="1">
                <a:solidFill>
                  <a:srgbClr val="FF0000"/>
                </a:solidFill>
              </a:rPr>
              <a:t>3</a:t>
            </a:r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79" name="椭圆 78"/>
          <p:cNvSpPr/>
          <p:nvPr/>
        </p:nvSpPr>
        <p:spPr>
          <a:xfrm>
            <a:off x="6724650" y="4152900"/>
            <a:ext cx="406400" cy="279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trike="noStrike" noProof="1">
                <a:solidFill>
                  <a:srgbClr val="FF0000"/>
                </a:solidFill>
              </a:rPr>
              <a:t>4</a:t>
            </a:r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80" name="椭圆 79"/>
          <p:cNvSpPr/>
          <p:nvPr/>
        </p:nvSpPr>
        <p:spPr>
          <a:xfrm>
            <a:off x="8132763" y="4046538"/>
            <a:ext cx="407988" cy="279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altLang="zh-CN" strike="noStrike" noProof="1">
                <a:solidFill>
                  <a:srgbClr val="FF0000"/>
                </a:solidFill>
              </a:rPr>
              <a:t>5</a:t>
            </a:r>
            <a:endParaRPr lang="en-US" altLang="zh-CN" strike="noStrike" noProof="1">
              <a:solidFill>
                <a:srgbClr val="FF0000"/>
              </a:solidFill>
            </a:endParaRPr>
          </a:p>
        </p:txBody>
      </p:sp>
      <p:sp>
        <p:nvSpPr>
          <p:cNvPr id="38935" name="文本框 80"/>
          <p:cNvSpPr txBox="1"/>
          <p:nvPr/>
        </p:nvSpPr>
        <p:spPr>
          <a:xfrm>
            <a:off x="6211888" y="2189163"/>
            <a:ext cx="2459038" cy="184531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1.</a:t>
            </a:r>
            <a:r>
              <a:rPr lang="zh-CN" altLang="en-US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从入党申请书时间开始算，往后一个月内，在这一个月期间的任一一个工作日；</a:t>
            </a:r>
            <a:endParaRPr lang="zh-CN" altLang="en-US" sz="950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2.</a:t>
            </a:r>
            <a:r>
              <a:rPr lang="zh-CN" altLang="en-US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党支部所在学院的任一教室、会议室、办公室的门牌号；</a:t>
            </a:r>
            <a:endParaRPr lang="zh-CN" altLang="en-US" sz="950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3.</a:t>
            </a:r>
            <a:r>
              <a:rPr lang="zh-CN" altLang="en-US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通过</a:t>
            </a:r>
            <a:r>
              <a:rPr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认真了解和</a:t>
            </a:r>
            <a:r>
              <a:rPr 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摸</a:t>
            </a:r>
            <a:r>
              <a:rPr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清被谈话人对党的认识和入党动机，政治历史、思想品质、现实表现、家庭成员和联系密切的主要社会关系等情况</a:t>
            </a:r>
            <a:r>
              <a:rPr 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，该同志入党动机端正，表象良好，可以接收其入党申请</a:t>
            </a:r>
            <a:r>
              <a:rPr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。</a:t>
            </a:r>
            <a:endParaRPr sz="950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4.</a:t>
            </a:r>
            <a:r>
              <a:rPr lang="zh-CN" altLang="en-US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谈话人签名或盖章，以后所有该谈话人的签名或盖章必须保持一致。</a:t>
            </a:r>
            <a:endParaRPr lang="zh-CN" altLang="en-US" sz="950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5.</a:t>
            </a:r>
            <a:r>
              <a:rPr lang="zh-CN" altLang="en-US" sz="950" noProof="1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同上面的谈话时间。</a:t>
            </a:r>
            <a:endParaRPr lang="zh-CN" altLang="en-US" sz="950" noProof="1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8001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73550"/>
            <a:ext cx="9144000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8002" name="图片 9" descr="img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" y="55563"/>
            <a:ext cx="3201988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8003" name="图片 10" descr="img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113" y="55563"/>
            <a:ext cx="3138487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8004" name="文本框 10"/>
          <p:cNvSpPr txBox="1"/>
          <p:nvPr/>
        </p:nvSpPr>
        <p:spPr>
          <a:xfrm>
            <a:off x="3390900" y="115888"/>
            <a:ext cx="2335213" cy="3600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注意事项：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党员推荐人数应为支部党员总数一半以上；百分比应＞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50%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；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推优群团组织名称应为全称，如：共青团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学院委员会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会议时间格式为：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20XX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日；应到会人数根据会议召开范围实际情况填写，为支委会或支部大会总人数；实到会人数应在应到会人数三分之二以上；且与党员推荐为入党积极分子中的支部数据保持一致。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讨论结果模板：经支委会（支部大会）讨论，结合推荐该同志为入党积极分子的党员、群团组织意见，一致认为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***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同志思想觉悟高，积极参加各项校园活动，乐于助人，品德优秀，确定其为入党积极分子。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2986088" y="447675"/>
            <a:ext cx="533400" cy="37306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V="1">
            <a:off x="2914650" y="798513"/>
            <a:ext cx="581025" cy="34766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V="1">
            <a:off x="2949575" y="1422400"/>
            <a:ext cx="531813" cy="4921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2860675" y="2085975"/>
            <a:ext cx="604838" cy="4953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8009" name="文本框 6"/>
          <p:cNvSpPr txBox="1"/>
          <p:nvPr/>
        </p:nvSpPr>
        <p:spPr>
          <a:xfrm>
            <a:off x="1209675" y="1712913"/>
            <a:ext cx="1485900" cy="6461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5.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党支部名称手写全称，并盖章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6.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党支部书记签字或盖章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7.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时间同会议时间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8" name="直接箭头连接符 7"/>
          <p:cNvCxnSpPr/>
          <p:nvPr/>
        </p:nvCxnSpPr>
        <p:spPr>
          <a:xfrm flipV="1">
            <a:off x="1217613" y="1827213"/>
            <a:ext cx="76200" cy="6699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V="1">
            <a:off x="1733550" y="2085975"/>
            <a:ext cx="76200" cy="6699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 flipH="1" flipV="1">
            <a:off x="2162175" y="2282825"/>
            <a:ext cx="400050" cy="4730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8013" name="文本框 11"/>
          <p:cNvSpPr txBox="1"/>
          <p:nvPr/>
        </p:nvSpPr>
        <p:spPr>
          <a:xfrm>
            <a:off x="1236663" y="3121025"/>
            <a:ext cx="1624012" cy="9223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8.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公示期为</a:t>
            </a:r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5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个工作日，从支委会确定以后即可开始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9.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公示结果：公示期间，未收到党员和群众反映的问题。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10.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落款时间为公示结束后时间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1423988" y="2970213"/>
            <a:ext cx="709613" cy="17938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8015" name="文本框 13"/>
          <p:cNvSpPr txBox="1"/>
          <p:nvPr/>
        </p:nvSpPr>
        <p:spPr>
          <a:xfrm>
            <a:off x="6434138" y="303213"/>
            <a:ext cx="2182812" cy="9223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总支部审批情况：经总支部委员会讨论，对党支部提出的入党积极分子讨论结果进行审查，同意支部意见。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总支部名称手写全称，并盖章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总支部书记签字或盖章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时间为公示后审批时间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8016" name="文本框 14"/>
          <p:cNvSpPr txBox="1"/>
          <p:nvPr/>
        </p:nvSpPr>
        <p:spPr>
          <a:xfrm>
            <a:off x="6684963" y="1712913"/>
            <a:ext cx="1931987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20**</a:t>
            </a:r>
            <a:r>
              <a:rPr lang="zh-CN" altLang="en-US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0*</a:t>
            </a:r>
            <a:r>
              <a:rPr lang="zh-CN" altLang="en-US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0*</a:t>
            </a:r>
            <a:r>
              <a:rPr lang="zh-CN" altLang="en-US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日（时间同备案报告落款时间）</a:t>
            </a:r>
            <a:endParaRPr lang="zh-CN" altLang="en-US" sz="8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8017" name="文本框 15"/>
          <p:cNvSpPr txBox="1"/>
          <p:nvPr/>
        </p:nvSpPr>
        <p:spPr>
          <a:xfrm>
            <a:off x="6629400" y="2051050"/>
            <a:ext cx="21082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党委备案意见：经过认真审查该同志申请入党材料，听取支部汇报，该同志条件具备、手续完备，同意确定其为入党积极分子。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党委名称手写全称，并盖章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党委书记签字或盖章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时间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为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实际上报备案时间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8018" name="文本框 16"/>
          <p:cNvSpPr txBox="1"/>
          <p:nvPr/>
        </p:nvSpPr>
        <p:spPr>
          <a:xfrm>
            <a:off x="3390900" y="3914775"/>
            <a:ext cx="2335213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填写两名负责培养人，同申请入党积极分子培养考察登记表，一般从入党积极分子推荐人中指定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5600700" y="3821113"/>
            <a:ext cx="555625" cy="3143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902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73550"/>
            <a:ext cx="9144000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9026" name="图片 2" descr="img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8" y="58738"/>
            <a:ext cx="3114675" cy="449897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29027" name="图片 3" descr="img1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725" y="58738"/>
            <a:ext cx="3070225" cy="449897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9028" name="文本框 2"/>
          <p:cNvSpPr txBox="1"/>
          <p:nvPr/>
        </p:nvSpPr>
        <p:spPr>
          <a:xfrm>
            <a:off x="3709988" y="101600"/>
            <a:ext cx="1973262" cy="1384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培养教育考察时间，每半年填写一次，从支部确定入党积极分子当天开始。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内容根据实际情况进行填写，可以每类按时间先后依次填写。内容要包括开展时间。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3084513" y="277813"/>
            <a:ext cx="617538" cy="793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3206750" y="793750"/>
            <a:ext cx="614363" cy="1778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9031" name="文本框 5"/>
          <p:cNvSpPr txBox="1"/>
          <p:nvPr/>
        </p:nvSpPr>
        <p:spPr>
          <a:xfrm>
            <a:off x="6473825" y="171450"/>
            <a:ext cx="2203450" cy="1014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针对入党积极分子教育培养期间的表现，提出意见。签名：两个培养人都要签字，意见笔迹同签名第一人笔迹。落款时间为前半年结束时最后一天。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9032" name="文本框 6"/>
          <p:cNvSpPr txBox="1"/>
          <p:nvPr/>
        </p:nvSpPr>
        <p:spPr>
          <a:xfrm>
            <a:off x="6473825" y="1920875"/>
            <a:ext cx="2203450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同上。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9033" name="文本框 7"/>
          <p:cNvSpPr txBox="1"/>
          <p:nvPr/>
        </p:nvSpPr>
        <p:spPr>
          <a:xfrm>
            <a:off x="6473825" y="3290888"/>
            <a:ext cx="2203450" cy="2746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同上。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9034" name="文本框 1"/>
          <p:cNvSpPr txBox="1"/>
          <p:nvPr/>
        </p:nvSpPr>
        <p:spPr>
          <a:xfrm>
            <a:off x="1089025" y="530225"/>
            <a:ext cx="2117725" cy="706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各党支部要经常组织入党积极分子学习党的基本知识，结合形势和各单位具体情况，组织上好党课，并逐次记录好时间、内容等。</a:t>
            </a:r>
            <a:endParaRPr lang="zh-CN" altLang="en-US" sz="10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9035" name="文本框 6"/>
          <p:cNvSpPr txBox="1"/>
          <p:nvPr/>
        </p:nvSpPr>
        <p:spPr>
          <a:xfrm>
            <a:off x="1016000" y="1616075"/>
            <a:ext cx="2305050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各党支部要经常组织入党积极分子参加党内的有关活动，并逐次记录好时间、内容等。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9036" name="文本框 7"/>
          <p:cNvSpPr txBox="1"/>
          <p:nvPr/>
        </p:nvSpPr>
        <p:spPr>
          <a:xfrm>
            <a:off x="1089025" y="3876675"/>
            <a:ext cx="2303463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9037" name="文本框 8"/>
          <p:cNvSpPr txBox="1"/>
          <p:nvPr/>
        </p:nvSpPr>
        <p:spPr>
          <a:xfrm>
            <a:off x="969963" y="2551113"/>
            <a:ext cx="2397125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党组织要有意识、有针对性的给入党积极分子分配一定的任务，负责某项具体工作，增加锻炼和同群众接触的机会等，并认真记录时间、形式、内容、效果等。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9038" name="文本框 9"/>
          <p:cNvSpPr txBox="1"/>
          <p:nvPr/>
        </p:nvSpPr>
        <p:spPr>
          <a:xfrm>
            <a:off x="931863" y="3543300"/>
            <a:ext cx="2540000" cy="1014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培养人每季度要找入党积极分子谈话一次，党支部每半年对入党积极分子进行一次考察。要加强党的基本知识教育，帮助他们提高对党的认识，端正入党动机，要了解他们在实际工作中的情况，是否起到了模范带头作用。</a:t>
            </a:r>
            <a:endParaRPr lang="zh-CN" altLang="en-US" sz="10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0049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73550"/>
            <a:ext cx="9144000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0050" name="图片 2" descr="img1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58738"/>
            <a:ext cx="3132138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0051" name="图片 3" descr="img1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6913" y="58738"/>
            <a:ext cx="3162300" cy="4500562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0052" name="文本框 1"/>
          <p:cNvSpPr txBox="1"/>
          <p:nvPr/>
        </p:nvSpPr>
        <p:spPr>
          <a:xfrm>
            <a:off x="3803650" y="241300"/>
            <a:ext cx="19732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培养教育考察时间，每半年填写一次，本次接前半年时间。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内容根据实际情况进行填写，可以每类按时间进度依次填写。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3178175" y="415925"/>
            <a:ext cx="617538" cy="793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3300413" y="931863"/>
            <a:ext cx="614363" cy="1778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0055" name="文本框 5"/>
          <p:cNvSpPr txBox="1"/>
          <p:nvPr/>
        </p:nvSpPr>
        <p:spPr>
          <a:xfrm>
            <a:off x="6567488" y="309563"/>
            <a:ext cx="2203450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针对入党积极分子教育培养期间的表现，提出意见。签名：两个培养人都要签字，意见笔迹同签名第一人笔迹。落款时间为后半年结束时最后一天。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0056" name="文本框 6"/>
          <p:cNvSpPr txBox="1"/>
          <p:nvPr/>
        </p:nvSpPr>
        <p:spPr>
          <a:xfrm>
            <a:off x="6567488" y="2060575"/>
            <a:ext cx="2203450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同上。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0057" name="文本框 7"/>
          <p:cNvSpPr txBox="1"/>
          <p:nvPr/>
        </p:nvSpPr>
        <p:spPr>
          <a:xfrm>
            <a:off x="6567488" y="3429000"/>
            <a:ext cx="2203450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同上。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0058" name="文本框 1"/>
          <p:cNvSpPr txBox="1"/>
          <p:nvPr/>
        </p:nvSpPr>
        <p:spPr>
          <a:xfrm>
            <a:off x="1073150" y="733425"/>
            <a:ext cx="2119313" cy="706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各党支部要经常组织入党积极分子学习党的基本知识，结合形势和各单位具体情况，组织上好党课，并逐次记录好时间、内容等。</a:t>
            </a:r>
            <a:endParaRPr lang="zh-CN" altLang="en-US" sz="10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0059" name="文本框 6"/>
          <p:cNvSpPr txBox="1"/>
          <p:nvPr/>
        </p:nvSpPr>
        <p:spPr>
          <a:xfrm>
            <a:off x="1073150" y="1692275"/>
            <a:ext cx="2303463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t>各党支部要经常组织入党积极分子参加党内的有关活动，并逐次记录好时间、内容等。</a:t>
            </a:r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0060" name="文本框 7"/>
          <p:cNvSpPr txBox="1"/>
          <p:nvPr/>
        </p:nvSpPr>
        <p:spPr>
          <a:xfrm>
            <a:off x="1230313" y="3851275"/>
            <a:ext cx="230346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0061" name="文本框 8"/>
          <p:cNvSpPr txBox="1"/>
          <p:nvPr/>
        </p:nvSpPr>
        <p:spPr>
          <a:xfrm>
            <a:off x="1027113" y="2568575"/>
            <a:ext cx="2397125" cy="706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党组织要有意识、有针对性的给入党积极分子分配一定的任务，负责某项具体工作，增加锻炼和同群众接触的机会等，并认真记录时间、形式、内容、效果等。</a:t>
            </a:r>
            <a:endParaRPr lang="zh-CN" altLang="en-US" sz="10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0062" name="文本框 9"/>
          <p:cNvSpPr txBox="1"/>
          <p:nvPr/>
        </p:nvSpPr>
        <p:spPr>
          <a:xfrm>
            <a:off x="985838" y="3382963"/>
            <a:ext cx="2293937" cy="101441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000">
                <a:latin typeface="Calibri" panose="020F0502020204030204" pitchFamily="34" charset="0"/>
                <a:ea typeface="宋体" panose="02010600030101010101" pitchFamily="2" charset="-122"/>
              </a:rPr>
              <a:t>培养人每季度要找入党积极分子谈话一次，党支部每半年对入党积极分子进行一次考察。要加强党的基本知识教育，帮助他们提高对党的认识，端正入党动机，要了解他们在实际工作中的情况，是否起到了模范带头作用。</a:t>
            </a:r>
            <a:endParaRPr lang="zh-CN" altLang="en-US" sz="10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1073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73550"/>
            <a:ext cx="9144000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1074" name="图片 2" descr="img1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0"/>
            <a:ext cx="3190875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1075" name="图片 3" descr="img1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800" y="0"/>
            <a:ext cx="3136900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1076" name="文本框 11"/>
          <p:cNvSpPr txBox="1"/>
          <p:nvPr/>
        </p:nvSpPr>
        <p:spPr>
          <a:xfrm>
            <a:off x="6862763" y="527050"/>
            <a:ext cx="162242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8.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公示期为</a:t>
            </a:r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5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各工作日，从支委会确定发展对象以后即可开始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9.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公示结果：公示期间，未收到党员和群众反映的问题。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10.</a:t>
            </a:r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落款时间为公示结束后时间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077" name="文本框 2"/>
          <p:cNvSpPr txBox="1"/>
          <p:nvPr/>
        </p:nvSpPr>
        <p:spPr>
          <a:xfrm>
            <a:off x="3455353" y="98425"/>
            <a:ext cx="2216150" cy="34766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评议时间：距离确定入党积极分子满一年以后（少一天都不可以）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参加评议党员人数在支部正式党员人数的半数以上；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参加评议群众人数在参加评议的党员人数三分之二以上；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根据评议票数填写评议结果，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“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差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”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票占总票数的五分之一及以上，不能继续发展。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5.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培养联系人意见：</a:t>
            </a:r>
            <a:r>
              <a:rPr lang="zh-CN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结合教育培养期间的表现，推荐XXX同志为发展对象。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（落款时间在评议时间之后或同一天）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6.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无党小组，不用填写</a:t>
            </a:r>
            <a:endParaRPr lang="en-US" altLang="zh-CN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7.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支委会会议时间根据实际召开时间填写，应在公示之前；应到会人数根据会议类型填写，实到会人数应在应到会人数三分之二以上；讨论结果：根据团组织推优情况、培养联系人、意见，结合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同志日常表现等，该同志思想觉悟高，积极参加各项活动，成绩优异，乐于奉献，拟确定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同志为发展对象。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078" name="文本框 3"/>
          <p:cNvSpPr txBox="1"/>
          <p:nvPr/>
        </p:nvSpPr>
        <p:spPr>
          <a:xfrm>
            <a:off x="6896100" y="1793875"/>
            <a:ext cx="1706563" cy="2460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公示结束后立即上报备案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079" name="文本框 5"/>
          <p:cNvSpPr txBox="1"/>
          <p:nvPr/>
        </p:nvSpPr>
        <p:spPr>
          <a:xfrm>
            <a:off x="6726238" y="2155825"/>
            <a:ext cx="2046287" cy="828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经认真审查该同志材料，听取支部意见，该同志条件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具备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、手续完备，确定其为发展对象。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1080" name="文本框 6"/>
          <p:cNvSpPr txBox="1"/>
          <p:nvPr/>
        </p:nvSpPr>
        <p:spPr>
          <a:xfrm>
            <a:off x="3595688" y="4056063"/>
            <a:ext cx="2046287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ctr"/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建议与负责培养人一致，也可以另行指派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 flipH="1">
            <a:off x="5616575" y="3917950"/>
            <a:ext cx="773113" cy="26511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/>
          <p:cNvCxnSpPr/>
          <p:nvPr/>
        </p:nvCxnSpPr>
        <p:spPr>
          <a:xfrm flipH="1">
            <a:off x="1328738" y="250825"/>
            <a:ext cx="2166938" cy="2127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>
          <a:xfrm flipH="1" flipV="1">
            <a:off x="2320925" y="573088"/>
            <a:ext cx="1219200" cy="127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 flipV="1">
            <a:off x="3076575" y="520700"/>
            <a:ext cx="457200" cy="3683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 flipV="1">
            <a:off x="2044700" y="920750"/>
            <a:ext cx="1489075" cy="2254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 flipV="1">
            <a:off x="2238375" y="1539875"/>
            <a:ext cx="1276350" cy="27781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7"/>
          <p:cNvCxnSpPr/>
          <p:nvPr/>
        </p:nvCxnSpPr>
        <p:spPr>
          <a:xfrm flipH="1">
            <a:off x="2779396" y="2094230"/>
            <a:ext cx="773430" cy="206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 flipH="1">
            <a:off x="2108200" y="2984500"/>
            <a:ext cx="1406525" cy="45720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2097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73550"/>
            <a:ext cx="9144000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2098" name="图片 2" descr="img1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63" y="79375"/>
            <a:ext cx="3467100" cy="449897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2099" name="图片 3" descr="img19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363" y="79375"/>
            <a:ext cx="3097212" cy="4498975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2100" name="文本框 2"/>
          <p:cNvSpPr txBox="1"/>
          <p:nvPr/>
        </p:nvSpPr>
        <p:spPr>
          <a:xfrm>
            <a:off x="3763963" y="476250"/>
            <a:ext cx="2047875" cy="19383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审查人：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①党支部书记或组织委员；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②党总支组织委员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2.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政治审查的时间及方式：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日开具政审外调函，由其本人及家庭成员和主要社会关系的</a:t>
            </a:r>
            <a:r>
              <a:rPr lang="zh-CN" altLang="en-US" sz="1200" u="sng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户籍所在地或工作单位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党组织出具政审证明，并查阅相关档案进行政治审查。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H="1">
            <a:off x="3076575" y="776288"/>
            <a:ext cx="719138" cy="603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flipH="1">
            <a:off x="3141663" y="992188"/>
            <a:ext cx="715963" cy="115888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3141663" y="1414463"/>
            <a:ext cx="720725" cy="61913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2104" name="文本框 7"/>
          <p:cNvSpPr txBox="1"/>
          <p:nvPr/>
        </p:nvSpPr>
        <p:spPr>
          <a:xfrm>
            <a:off x="6434138" y="2141538"/>
            <a:ext cx="2359025" cy="860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8.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该同志及其家庭成员和主要社会关系政治历史清白，无违法乱纪行为，没有参加过邪教组织，坚决拥护党的领导，其本人没有宗教信仰。综上所述，我们认为其政审合格。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2105" name="文本框 11"/>
          <p:cNvSpPr txBox="1"/>
          <p:nvPr/>
        </p:nvSpPr>
        <p:spPr>
          <a:xfrm>
            <a:off x="6434138" y="263525"/>
            <a:ext cx="2397125" cy="6461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其直系亲属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***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、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***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和主要社会关系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***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，政治历史清白，无违法乱纪行为，没有参加过邪教组织。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2106" name="文本框 12"/>
          <p:cNvSpPr txBox="1"/>
          <p:nvPr/>
        </p:nvSpPr>
        <p:spPr>
          <a:xfrm>
            <a:off x="7212013" y="1414463"/>
            <a:ext cx="842962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无</a:t>
            </a:r>
            <a:endParaRPr lang="zh-CN" altLang="en-US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2107" name="文本框 13"/>
          <p:cNvSpPr txBox="1"/>
          <p:nvPr/>
        </p:nvSpPr>
        <p:spPr>
          <a:xfrm>
            <a:off x="1096963" y="3624263"/>
            <a:ext cx="2209800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该同志无违反乱纪和不遵守社会公德等情况。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2108" name="文本框 14"/>
          <p:cNvSpPr txBox="1"/>
          <p:nvPr/>
        </p:nvSpPr>
        <p:spPr>
          <a:xfrm>
            <a:off x="1106488" y="2865438"/>
            <a:ext cx="2295525" cy="5207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该同志政治历史清白，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没有参加过</a:t>
            </a:r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政治斗争。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2109" name="文本框 15"/>
          <p:cNvSpPr txBox="1"/>
          <p:nvPr/>
        </p:nvSpPr>
        <p:spPr>
          <a:xfrm>
            <a:off x="1106488" y="1774825"/>
            <a:ext cx="2273300" cy="7381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该同志坚决拥护并努力学习党的理论和路线方针政策，坚决拥护共产党领导。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2110" name="文本框 16"/>
          <p:cNvSpPr txBox="1"/>
          <p:nvPr/>
        </p:nvSpPr>
        <p:spPr>
          <a:xfrm>
            <a:off x="6002338" y="3686175"/>
            <a:ext cx="2828925" cy="7064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-XX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日参加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学院党校组织的第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批发展对象培训班学习，总学时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学时，经考查考评考试，成绩合格，于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年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月</a:t>
            </a:r>
            <a:r>
              <a:rPr lang="en-US" altLang="zh-CN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</a:t>
            </a:r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日顺利结业。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3121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73550"/>
            <a:ext cx="9144000" cy="86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22" name="图片 2" descr="img2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69850"/>
            <a:ext cx="3149600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33123" name="图片 3" descr="img2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69850"/>
            <a:ext cx="3206750" cy="4500563"/>
          </a:xfrm>
          <a:prstGeom prst="rect">
            <a:avLst/>
          </a:prstGeom>
          <a:noFill/>
          <a:ln w="12700" cap="flat" cmpd="sng">
            <a:solidFill>
              <a:srgbClr val="41719C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33124" name="文本框 2"/>
          <p:cNvSpPr txBox="1"/>
          <p:nvPr/>
        </p:nvSpPr>
        <p:spPr>
          <a:xfrm>
            <a:off x="1031875" y="679450"/>
            <a:ext cx="24574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8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经过征求党内外人士意见，结合其本人实际，查看党员档案，该同志符合发展党员程序，材料齐全，符合接收预备党员的条件。</a:t>
            </a:r>
            <a:endParaRPr lang="zh-CN" altLang="en-US" sz="8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3125" name="文本框 3"/>
          <p:cNvSpPr txBox="1"/>
          <p:nvPr/>
        </p:nvSpPr>
        <p:spPr>
          <a:xfrm>
            <a:off x="1350963" y="1668463"/>
            <a:ext cx="2128837" cy="5540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查阅有关档案材料、找有关单位和人员了解情况，该同志无违法违纪等行为。</a:t>
            </a:r>
            <a:endParaRPr lang="en-US" altLang="zh-CN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3126" name="文本框 4"/>
          <p:cNvSpPr txBox="1"/>
          <p:nvPr/>
        </p:nvSpPr>
        <p:spPr>
          <a:xfrm>
            <a:off x="1360488" y="2171700"/>
            <a:ext cx="2252662" cy="5064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9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该同志档案齐全，政审合格，程序规范，同意发放入党志愿书，同意支部召开党员大会，讨论接收该同志为中共预备党员。</a:t>
            </a:r>
            <a:endParaRPr lang="zh-CN" altLang="en-US" sz="9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3127" name="文本框 5"/>
          <p:cNvSpPr txBox="1"/>
          <p:nvPr/>
        </p:nvSpPr>
        <p:spPr>
          <a:xfrm>
            <a:off x="1041400" y="3719513"/>
            <a:ext cx="24384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根据支部大会情况，结合党员自身表现，同意接收</a:t>
            </a:r>
            <a:r>
              <a:rPr lang="en-US" altLang="zh-CN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XXX</a:t>
            </a:r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为预备党员。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3128" name="文本框 1"/>
          <p:cNvSpPr txBox="1"/>
          <p:nvPr/>
        </p:nvSpPr>
        <p:spPr>
          <a:xfrm>
            <a:off x="5822950" y="520700"/>
            <a:ext cx="1984375" cy="306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同入党志愿书</a:t>
            </a:r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P9</a:t>
            </a:r>
            <a:endParaRPr lang="en-US" altLang="zh-CN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3129" name="文本框 2"/>
          <p:cNvSpPr txBox="1"/>
          <p:nvPr/>
        </p:nvSpPr>
        <p:spPr>
          <a:xfrm>
            <a:off x="5586413" y="211138"/>
            <a:ext cx="1500187" cy="2762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2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大会召开当天</a:t>
            </a:r>
            <a:endParaRPr lang="zh-CN" altLang="en-US" sz="12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3130" name="文本框 3"/>
          <p:cNvSpPr txBox="1"/>
          <p:nvPr/>
        </p:nvSpPr>
        <p:spPr>
          <a:xfrm>
            <a:off x="1360488" y="1422400"/>
            <a:ext cx="2128837" cy="2460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公示结束后上报预审，同请示落款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3131" name="文本框 3"/>
          <p:cNvSpPr txBox="1"/>
          <p:nvPr/>
        </p:nvSpPr>
        <p:spPr>
          <a:xfrm>
            <a:off x="3686175" y="3079750"/>
            <a:ext cx="1038225" cy="552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0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同转预备大会时间和参会、表决情况</a:t>
            </a:r>
            <a:endParaRPr lang="zh-CN" altLang="en-US" sz="10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3132" name="文本框 1"/>
          <p:cNvSpPr txBox="1"/>
          <p:nvPr/>
        </p:nvSpPr>
        <p:spPr>
          <a:xfrm>
            <a:off x="5822950" y="911225"/>
            <a:ext cx="1984375" cy="306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同入党志愿书</a:t>
            </a:r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P9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3133" name="文本框 1"/>
          <p:cNvSpPr txBox="1"/>
          <p:nvPr/>
        </p:nvSpPr>
        <p:spPr>
          <a:xfrm>
            <a:off x="5822950" y="1362075"/>
            <a:ext cx="1984375" cy="3063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同入党志愿书</a:t>
            </a:r>
            <a:r>
              <a:rPr lang="en-US" altLang="zh-CN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P9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3134" name="文本框 1"/>
          <p:cNvSpPr txBox="1"/>
          <p:nvPr/>
        </p:nvSpPr>
        <p:spPr>
          <a:xfrm>
            <a:off x="5822950" y="2678113"/>
            <a:ext cx="1984375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40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同入党志愿书和学校实际</a:t>
            </a:r>
            <a:endParaRPr lang="zh-CN" altLang="en-US" sz="140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85540" y="1054100"/>
            <a:ext cx="90106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>
                <a:solidFill>
                  <a:srgbClr val="FF0000"/>
                </a:solidFill>
                <a:sym typeface="+mn-ea"/>
              </a:rPr>
              <a:t>全程纪实表14、15页和入党志愿书9、10页总支审议日期、基层党委派人谈话日期为同一天</a:t>
            </a:r>
            <a:endParaRPr lang="zh-CN" altLang="en-US" sz="1000">
              <a:solidFill>
                <a:srgbClr val="FF0000"/>
              </a:solidFill>
              <a:sym typeface="+mn-ea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4491990" y="1141095"/>
            <a:ext cx="805180" cy="2374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>
            <a:stCxn id="2" idx="1"/>
          </p:cNvCxnSpPr>
          <p:nvPr/>
        </p:nvCxnSpPr>
        <p:spPr>
          <a:xfrm flipH="1">
            <a:off x="3255645" y="1715135"/>
            <a:ext cx="429895" cy="2646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0a59a958-7d10-4134-977c-7fd85602c0f0"/>
  <p:tag name="COMMONDATA" val="eyJoZGlkIjoiMDhiZjVlZTliM2IxMmM0N2I0YmQ5MDllMmYyODRlZTkifQ=="/>
</p:tagLst>
</file>

<file path=ppt/theme/theme1.xml><?xml version="1.0" encoding="utf-8"?>
<a:theme xmlns:a="http://schemas.openxmlformats.org/drawingml/2006/main" name="5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3531</Words>
  <Application>WPS 演示</Application>
  <PresentationFormat>全屏显示(16:9)</PresentationFormat>
  <Paragraphs>230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宋体</vt:lpstr>
      <vt:lpstr>Wingdings</vt:lpstr>
      <vt:lpstr>Calibri</vt:lpstr>
      <vt:lpstr>Calibri Light</vt:lpstr>
      <vt:lpstr>仿宋_GB2312</vt:lpstr>
      <vt:lpstr>微软雅黑</vt:lpstr>
      <vt:lpstr>Arial Unicode MS</vt:lpstr>
      <vt:lpstr>5_Office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WPS_1651591202</cp:lastModifiedBy>
  <cp:revision>253</cp:revision>
  <dcterms:created xsi:type="dcterms:W3CDTF">2016-10-07T07:29:00Z</dcterms:created>
  <dcterms:modified xsi:type="dcterms:W3CDTF">2022-11-24T08:25:25Z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6B09FCF6C96F4EE8BD45FC70BC0A6968</vt:lpwstr>
  </property>
</Properties>
</file>