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130" r:id="rId3"/>
    <p:sldId id="1131" r:id="rId4"/>
  </p:sldIdLst>
  <p:sldSz cx="9144000" cy="5143500"/>
  <p:notesSz cx="9144000" cy="6858000"/>
  <p:custDataLst>
    <p:tags r:id="rId10"/>
  </p:custDataLst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lvl="1" indent="1143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lvl="2" indent="2286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lvl="3" indent="3429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lvl="4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D90B17"/>
    <a:srgbClr val="E54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/>
    <p:restoredTop sz="94660"/>
  </p:normalViewPr>
  <p:slideViewPr>
    <p:cSldViewPr snapToGrid="0" showGuides="1">
      <p:cViewPr>
        <p:scale>
          <a:sx n="101" d="100"/>
          <a:sy n="101" d="100"/>
        </p:scale>
        <p:origin x="-654" y="-384"/>
      </p:cViewPr>
      <p:guideLst>
        <p:guide orient="horz" pos="1670"/>
        <p:guide pos="29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fontAlgn="base">
              <a:buNone/>
            </a:pPr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0" y="0"/>
            <a:ext cx="9144000" cy="5145088"/>
          </a:xfrm>
          <a:prstGeom prst="rect">
            <a:avLst/>
          </a:prstGeom>
          <a:gradFill rotWithShape="0">
            <a:gsLst>
              <a:gs pos="0">
                <a:srgbClr val="F2F2F2"/>
              </a:gs>
              <a:gs pos="22000">
                <a:srgbClr val="F2F2F2"/>
              </a:gs>
              <a:gs pos="64999">
                <a:srgbClr val="FFFFFF"/>
              </a:gs>
              <a:gs pos="100000">
                <a:srgbClr val="D9D9D9"/>
              </a:gs>
            </a:gsLst>
            <a:lin ang="42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93"/>
            <a:ext cx="1971675" cy="435964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93"/>
            <a:ext cx="5800725" cy="435964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rcRect b="16632"/>
          <a:stretch>
            <a:fillRect/>
          </a:stretch>
        </p:blipFill>
        <p:spPr>
          <a:xfrm>
            <a:off x="7008813" y="76200"/>
            <a:ext cx="2135187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1" name="图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7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0" y="0"/>
            <a:ext cx="9144000" cy="5035550"/>
          </a:xfrm>
          <a:prstGeom prst="rect">
            <a:avLst/>
          </a:prstGeom>
          <a:gradFill rotWithShape="0">
            <a:gsLst>
              <a:gs pos="0">
                <a:srgbClr val="F2F2F2"/>
              </a:gs>
              <a:gs pos="22000">
                <a:srgbClr val="F2F2F2"/>
              </a:gs>
              <a:gs pos="64999">
                <a:srgbClr val="FFFFFF"/>
              </a:gs>
              <a:gs pos="100000">
                <a:srgbClr val="D9D9D9"/>
              </a:gs>
            </a:gsLst>
            <a:lin ang="4200000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2773" name="图片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4300" y="95250"/>
            <a:ext cx="449263" cy="60642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1" name="直接连接符 10"/>
          <p:cNvCxnSpPr/>
          <p:nvPr/>
        </p:nvCxnSpPr>
        <p:spPr>
          <a:xfrm>
            <a:off x="563563" y="552450"/>
            <a:ext cx="85804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图片 6"/>
          <p:cNvPicPr>
            <a:picLocks noChangeAspect="1"/>
          </p:cNvPicPr>
          <p:nvPr userDrawn="1"/>
        </p:nvPicPr>
        <p:blipFill>
          <a:blip r:embed="rId2"/>
          <a:srcRect b="16632"/>
          <a:stretch>
            <a:fillRect/>
          </a:stretch>
        </p:blipFill>
        <p:spPr>
          <a:xfrm>
            <a:off x="0" y="3101975"/>
            <a:ext cx="9144000" cy="2043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7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1093"/>
            <a:ext cx="3868340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9135"/>
            <a:ext cx="3868340" cy="276392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1093"/>
            <a:ext cx="3887391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9135"/>
            <a:ext cx="3887391" cy="276392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700"/>
            <a:ext cx="4629150" cy="365585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321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700"/>
            <a:ext cx="4629150" cy="3655858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321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6147" name="Text Placeholder 2"/>
          <p:cNvSpPr>
            <a:spLocks noGrp="1"/>
          </p:cNvSpPr>
          <p:nvPr>
            <p:ph type="body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171450"/>
            <a:r>
              <a:rPr lang="zh-CN" altLang="en-US" dirty="0"/>
              <a:t>第二级</a:t>
            </a:r>
            <a:endParaRPr lang="zh-CN" altLang="en-US" dirty="0"/>
          </a:p>
          <a:p>
            <a:pPr lvl="2" indent="-171450"/>
            <a:r>
              <a:rPr lang="zh-CN" altLang="en-US" dirty="0"/>
              <a:t>第三级</a:t>
            </a:r>
            <a:endParaRPr lang="zh-CN" altLang="en-US" dirty="0"/>
          </a:p>
          <a:p>
            <a:pPr lvl="3" indent="-171450"/>
            <a:r>
              <a:rPr lang="zh-CN" altLang="en-US" dirty="0"/>
              <a:t>第四级</a:t>
            </a:r>
            <a:endParaRPr lang="zh-CN" altLang="en-US" dirty="0"/>
          </a:p>
          <a:p>
            <a:pPr lvl="4" indent="-171450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6561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273550"/>
            <a:ext cx="9144000" cy="86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562" name="文本框 4"/>
          <p:cNvSpPr txBox="1"/>
          <p:nvPr/>
        </p:nvSpPr>
        <p:spPr>
          <a:xfrm>
            <a:off x="393700" y="58738"/>
            <a:ext cx="1498600" cy="3063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1400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en-US" sz="1400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入党申请书</a:t>
            </a:r>
            <a:endParaRPr lang="zh-CN" altLang="en-US" sz="1400"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6563" name="文本框 99"/>
          <p:cNvSpPr txBox="1"/>
          <p:nvPr/>
        </p:nvSpPr>
        <p:spPr>
          <a:xfrm>
            <a:off x="117475" y="587375"/>
            <a:ext cx="2592388" cy="37534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406400"/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封皮+正文。</a:t>
            </a:r>
            <a:endParaRPr lang="zh-CN" altLang="zh-CN" sz="14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①封皮：居中竖排书写“入党申请书”；右下角按顺序落款为：书院、班级、姓名、日期；</a:t>
            </a:r>
            <a:endParaRPr lang="zh-CN" altLang="zh-CN" sz="14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②正文：第一行居中写“入党申请书”；第二行顶格“敬爱的党组织：”，第三行开始，空两格，开始书写正文。从自我认识、思想、学习、工作、生活等几部分进行书写。</a:t>
            </a:r>
            <a:endParaRPr lang="zh-CN" altLang="zh-CN" sz="14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最后右下角落款：申请人：***；日期：</a:t>
            </a:r>
            <a:r>
              <a:rPr lang="en-US" altLang="zh-CN" sz="1400">
                <a:latin typeface="仿宋_GB2312" panose="02010609030101010101" charset="-122"/>
                <a:ea typeface="宋体" panose="02010600030101010101" pitchFamily="2" charset="-122"/>
              </a:rPr>
              <a:t>20**</a:t>
            </a:r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1400">
                <a:latin typeface="仿宋_GB2312" panose="02010609030101010101" charset="-122"/>
                <a:ea typeface="宋体" panose="02010600030101010101" pitchFamily="2" charset="-122"/>
              </a:rPr>
              <a:t>**</a:t>
            </a:r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400">
                <a:latin typeface="仿宋_GB2312" panose="02010609030101010101" charset="-122"/>
                <a:ea typeface="宋体" panose="02010600030101010101" pitchFamily="2" charset="-122"/>
              </a:rPr>
              <a:t>**</a:t>
            </a:r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日。（同封皮日期）</a:t>
            </a:r>
            <a:endParaRPr lang="zh-CN" altLang="zh-CN" sz="14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正文须五页。</a:t>
            </a:r>
            <a:endParaRPr lang="zh-CN" altLang="zh-CN" sz="14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1400">
                <a:latin typeface="Calibri" panose="020F0502020204030204" pitchFamily="34" charset="0"/>
                <a:ea typeface="宋体" panose="02010600030101010101" pitchFamily="2" charset="-122"/>
              </a:rPr>
              <a:t>③必须本人手写，不得打印、抄袭。</a:t>
            </a:r>
            <a:endParaRPr lang="zh-CN" altLang="en-US" sz="14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6564" name="文本框 6"/>
          <p:cNvSpPr txBox="1"/>
          <p:nvPr/>
        </p:nvSpPr>
        <p:spPr>
          <a:xfrm>
            <a:off x="5322888" y="58738"/>
            <a:ext cx="1030287" cy="30638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400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en-US" sz="1400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个人自传</a:t>
            </a:r>
            <a:endParaRPr lang="zh-CN" altLang="en-US" sz="1400"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6325" name="文本框 1"/>
          <p:cNvSpPr txBox="1"/>
          <p:nvPr/>
        </p:nvSpPr>
        <p:spPr>
          <a:xfrm>
            <a:off x="2625725" y="309563"/>
            <a:ext cx="6518275" cy="43999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写个人自传要严肃认真，忠诚老实，如实的反映本人历史和家庭情况，不得有任何隐瞒和伪造。写对党的认识和入党动机，要联系自己的思想实际，不能简单的照抄报纸书刊的内容。自传要用钢笔或黑色中性笔写，自传要清楚工整，不要用圆珠笔、铅笔写或电脑打印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封皮+正文。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①封皮：居中竖排书写“个人自传”；右下角按顺序落款为：书院、班级、姓名、日期。日期同入党申请书日期一致；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②正文：自己的基本情况，从小学到至今的学习、工作经历，家庭成员的基本情况，往来密切的主要社会关系基本情况等。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③必须本人手写，不得打印、抄袭。</a:t>
            </a:r>
            <a:endParaRPr lang="en-US" altLang="zh-CN" sz="800">
              <a:latin typeface="仿宋_GB2312" panose="02010609030101010101" charset="-122"/>
              <a:ea typeface="宋体" panose="02010600030101010101" pitchFamily="2" charset="-122"/>
            </a:endParaRPr>
          </a:p>
          <a:p>
            <a:pPr indent="406400"/>
            <a:r>
              <a:rPr lang="en-US" altLang="zh-CN" sz="800">
                <a:latin typeface="仿宋_GB2312" panose="02010609030101010101" charset="-122"/>
                <a:ea typeface="宋体" panose="02010600030101010101" pitchFamily="2" charset="-122"/>
              </a:rPr>
              <a:t> 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个人自传参考提纲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一、基本情况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（1）姓名，“曾用名”（系指在读书和工作期间曾经使用过的正式名字，按使用先后顺序写，偶尔使用的笔名、假名，不作为“曾用名”写）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（2）性别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（3）出生年、月、日。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（4）籍贯。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（5）出生地。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（6）文化程度（主要填写已经取得的最高学历）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（7）民族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（8）现任职务（学生或教师，也可写班级、学生会职务，教师可写行政职务）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（9）何时何地由何人介绍参加何种民主团体或进步组织。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（10）现在家庭住址。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二、本人经历（一般从七岁或开始上学开始，起止年月前后要衔接单位名称应写全称；所任职务应写具体职务，兼职较多要写主要的；证明人应写最熟悉本人情况的人或在一起工作的同志。）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三、何时何地曾受过何种奖励和处分。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四、本人有无参加过反动党团组织，有无参加过封建组织和宗教组织、有何活动，有无其他政治历史问题，结果如何，证明人是谁。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五、家庭主要成员的年龄、政治面貌、职业，现在何处工作、任何职务、表现怎样；有无政治历史问题等，他们对本人有何影响？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注：家庭成员，是指配偶、父母、子女和其他共同生活的近亲属。主要写本人的父母或抚养者、配偶和子女以及和本人长期一起生活的人。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近亲属，包括配偶、父母、子女、兄弟姐妹、祖父母、外祖父母、孙子女、外孙子女。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共同生活，是指一定的时间共同居住，生活事务中相互扶助的行为。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六、主要社会关系的年龄、政治面目、家庭出身、个人成分、政治历史情况、主要表现、现在何处任职，与自己有何联系，有何影响。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主要社会关系指的是同本人有密切来往和对自己影响较深的亲戚。主要是填嫡系亲戚、内旁系亲属的。比如妈妈的兄弟姐妹（舅、姨）；爸爸的兄弟姐妹（叔伯、姑）等。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七、本人主要优缺点。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八、今后的努力方向。</a:t>
            </a:r>
            <a:endParaRPr lang="zh-CN" altLang="zh-CN" sz="80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indent="406400"/>
            <a:r>
              <a:rPr lang="zh-CN" altLang="zh-CN" sz="800">
                <a:latin typeface="Calibri" panose="020F0502020204030204" pitchFamily="34" charset="0"/>
                <a:ea typeface="宋体" panose="02010600030101010101" pitchFamily="2" charset="-122"/>
              </a:rPr>
              <a:t>九、本人签名，注明写自传的时间。</a:t>
            </a:r>
            <a:endParaRPr lang="zh-CN" altLang="en-US" sz="8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758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273550"/>
            <a:ext cx="9144000" cy="86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7586" name="文本框 4"/>
          <p:cNvSpPr txBox="1"/>
          <p:nvPr/>
        </p:nvSpPr>
        <p:spPr>
          <a:xfrm>
            <a:off x="495300" y="125413"/>
            <a:ext cx="127000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3.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思想汇报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7587" name="文本框 1"/>
          <p:cNvSpPr txBox="1"/>
          <p:nvPr/>
        </p:nvSpPr>
        <p:spPr>
          <a:xfrm>
            <a:off x="317500" y="493713"/>
            <a:ext cx="3255963" cy="3692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要求：封皮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+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正文（五页）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①封皮：居中竖排书写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“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思想汇报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”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；右下角按顺序落款为：书院、班级、姓名、日期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②正文：第一行顶格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“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敬爱的党组织：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”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，第二行开始，空两格，开始书写正文。从这个季度自己的表现、进步、思想、学习、工作、生活、不足等几部分进行书写。最后落款：汇报人：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***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；日期：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20**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年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09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**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日。（同封皮日期）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③必须本人手写，不得打印、抄袭。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④纸张必须为稿纸。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★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思想汇报开始书写时间：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从确定入党积极分子日期所在季度的下一个季度开始为第一篇，每个季度一篇，到转正大会召开日期所在季度为最后一篇。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一般为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9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篇。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7588" name="文本框 4"/>
          <p:cNvSpPr txBox="1"/>
          <p:nvPr/>
        </p:nvSpPr>
        <p:spPr>
          <a:xfrm>
            <a:off x="5356225" y="125413"/>
            <a:ext cx="149860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4.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转正申请书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7589" name="文本框 2"/>
          <p:cNvSpPr txBox="1"/>
          <p:nvPr/>
        </p:nvSpPr>
        <p:spPr>
          <a:xfrm>
            <a:off x="4494213" y="493713"/>
            <a:ext cx="3106737" cy="30918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要求：封皮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+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正文（五页）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①封皮：居中竖排书写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“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转正申请书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”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；右下角按顺序落款为：书院、班级、姓名、日期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②正文：第一行顶格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“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敬爱的党组织：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”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，第二行开始，空两格，开始书写正文。主要汇报预备期间自己的表现，思想进步状况，学习情况，实践情况，不足等。最后落款：申请人：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***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；日期：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20**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年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09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月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**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日。（同封皮日期）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③必须本人手写，不得打印、抄袭。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④纸张必须为稿纸。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★转正申请书开始书写时间：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just"/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预备期满当天或之后，与预备党员考察鉴定表中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“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转正申请</a:t>
            </a:r>
            <a:r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”</a:t>
            </a:r>
            <a:r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时间一致。</a:t>
            </a: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0a59a958-7d10-4134-977c-7fd85602c0f0"/>
  <p:tag name="COMMONDATA" val="eyJoZGlkIjoiMDhiZjVlZTliM2IxMmM0N2I0YmQ5MDllMmYyODRlZTkifQ=="/>
</p:tagLst>
</file>

<file path=ppt/theme/theme1.xml><?xml version="1.0" encoding="utf-8"?>
<a:theme xmlns:a="http://schemas.openxmlformats.org/drawingml/2006/main" name="3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1657</Words>
  <Application>WPS 演示</Application>
  <PresentationFormat>全屏显示(16:9)</PresentationFormat>
  <Paragraphs>64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Calibri Light</vt:lpstr>
      <vt:lpstr>仿宋_GB2312</vt:lpstr>
      <vt:lpstr>微软雅黑</vt:lpstr>
      <vt:lpstr>Arial Unicode MS</vt:lpstr>
      <vt:lpstr>3_Office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WPS_1651591202</cp:lastModifiedBy>
  <cp:revision>252</cp:revision>
  <dcterms:created xsi:type="dcterms:W3CDTF">2016-10-07T07:29:00Z</dcterms:created>
  <dcterms:modified xsi:type="dcterms:W3CDTF">2022-11-24T08:00:36Z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6B09FCF6C96F4EE8BD45FC70BC0A6968</vt:lpwstr>
  </property>
</Properties>
</file>